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9" r:id="rId5"/>
    <p:sldId id="257" r:id="rId7"/>
    <p:sldId id="260" r:id="rId8"/>
    <p:sldId id="258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173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127311" y="5"/>
            <a:ext cx="12429370" cy="2108195"/>
            <a:chOff x="-127311" y="5"/>
            <a:chExt cx="12429370" cy="2108195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 rot="4971377">
              <a:off x="5633770" y="-4560088"/>
              <a:ext cx="907207" cy="12429370"/>
            </a:xfrm>
            <a:custGeom>
              <a:avLst/>
              <a:gdLst>
                <a:gd name="connsiteX0" fmla="*/ 0 w 1132861"/>
                <a:gd name="connsiteY0" fmla="*/ 0 h 12429370"/>
                <a:gd name="connsiteX1" fmla="*/ 421422 w 1132861"/>
                <a:gd name="connsiteY1" fmla="*/ 52817 h 12429370"/>
                <a:gd name="connsiteX2" fmla="*/ 1132861 w 1132861"/>
                <a:gd name="connsiteY2" fmla="*/ 12429370 h 12429370"/>
                <a:gd name="connsiteX3" fmla="*/ 0 w 1132861"/>
                <a:gd name="connsiteY3" fmla="*/ 12287388 h 1242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61" h="12429370">
                  <a:moveTo>
                    <a:pt x="0" y="0"/>
                  </a:moveTo>
                  <a:lnTo>
                    <a:pt x="421422" y="52817"/>
                  </a:lnTo>
                  <a:lnTo>
                    <a:pt x="1132861" y="12429370"/>
                  </a:lnTo>
                  <a:lnTo>
                    <a:pt x="0" y="1228738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4"/>
              </p:custDataLst>
            </p:nvPr>
          </p:nvSpPr>
          <p:spPr>
            <a:xfrm rot="5400000">
              <a:off x="5215200" y="-5215203"/>
              <a:ext cx="1761592" cy="12192007"/>
            </a:xfrm>
            <a:custGeom>
              <a:avLst/>
              <a:gdLst>
                <a:gd name="connsiteX0" fmla="*/ 0 w 1930397"/>
                <a:gd name="connsiteY0" fmla="*/ 12192007 h 12192007"/>
                <a:gd name="connsiteX1" fmla="*/ 0 w 1930397"/>
                <a:gd name="connsiteY1" fmla="*/ 0 h 12192007"/>
                <a:gd name="connsiteX2" fmla="*/ 758239 w 1930397"/>
                <a:gd name="connsiteY2" fmla="*/ 0 h 12192007"/>
                <a:gd name="connsiteX3" fmla="*/ 1930397 w 1930397"/>
                <a:gd name="connsiteY3" fmla="*/ 12192007 h 121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0397" h="12192007">
                  <a:moveTo>
                    <a:pt x="0" y="12192007"/>
                  </a:moveTo>
                  <a:lnTo>
                    <a:pt x="0" y="0"/>
                  </a:lnTo>
                  <a:lnTo>
                    <a:pt x="758239" y="0"/>
                  </a:lnTo>
                  <a:lnTo>
                    <a:pt x="1930397" y="121920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5"/>
              </p:custDataLst>
            </p:nvPr>
          </p:nvSpPr>
          <p:spPr>
            <a:xfrm rot="5107084">
              <a:off x="4552342" y="-3275210"/>
              <a:ext cx="536239" cy="9742831"/>
            </a:xfrm>
            <a:custGeom>
              <a:avLst/>
              <a:gdLst>
                <a:gd name="connsiteX0" fmla="*/ 0 w 587624"/>
                <a:gd name="connsiteY0" fmla="*/ 0 h 9742831"/>
                <a:gd name="connsiteX1" fmla="*/ 587624 w 587624"/>
                <a:gd name="connsiteY1" fmla="*/ 9742831 h 9742831"/>
                <a:gd name="connsiteX2" fmla="*/ 0 w 587624"/>
                <a:gd name="connsiteY2" fmla="*/ 9685968 h 97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624" h="9742831">
                  <a:moveTo>
                    <a:pt x="0" y="0"/>
                  </a:moveTo>
                  <a:lnTo>
                    <a:pt x="587624" y="9742831"/>
                  </a:lnTo>
                  <a:lnTo>
                    <a:pt x="0" y="96859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15897560">
              <a:off x="9001004" y="-1390393"/>
              <a:ext cx="846410" cy="5663579"/>
            </a:xfrm>
            <a:custGeom>
              <a:avLst/>
              <a:gdLst>
                <a:gd name="connsiteX0" fmla="*/ 927517 w 927517"/>
                <a:gd name="connsiteY0" fmla="*/ 5663579 h 5663579"/>
                <a:gd name="connsiteX1" fmla="*/ 0 w 927517"/>
                <a:gd name="connsiteY1" fmla="*/ 5577535 h 5663579"/>
                <a:gd name="connsiteX2" fmla="*/ 419317 w 927517"/>
                <a:gd name="connsiteY2" fmla="*/ 0 h 5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517" h="5663579">
                  <a:moveTo>
                    <a:pt x="927517" y="5663579"/>
                  </a:moveTo>
                  <a:lnTo>
                    <a:pt x="0" y="5577535"/>
                  </a:lnTo>
                  <a:lnTo>
                    <a:pt x="41931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 userDrawn="1">
            <p:custDataLst>
              <p:tags r:id="rId7"/>
            </p:custDataLst>
          </p:nvPr>
        </p:nvSpPr>
        <p:spPr>
          <a:xfrm rot="16200000">
            <a:off x="7826138" y="2492134"/>
            <a:ext cx="997432" cy="7734300"/>
          </a:xfrm>
          <a:prstGeom prst="triangle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730319" y="2702794"/>
            <a:ext cx="7117545" cy="1118535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730319" y="3886684"/>
            <a:ext cx="7117545" cy="676319"/>
          </a:xfrm>
        </p:spPr>
        <p:txBody>
          <a:bodyPr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3630542" y="4681986"/>
            <a:ext cx="2523129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6402188" y="4681986"/>
            <a:ext cx="2523127" cy="412826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4001597" y="5613400"/>
            <a:ext cx="8190403" cy="1244600"/>
            <a:chOff x="4001597" y="5613400"/>
            <a:chExt cx="8190403" cy="1244600"/>
          </a:xfrm>
        </p:grpSpPr>
        <p:sp>
          <p:nvSpPr>
            <p:cNvPr id="8" name="任意多边形: 形状 7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9" name="等腰三角形 8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>
            <p:custDataLst>
              <p:tags r:id="rId5"/>
            </p:custDataLst>
          </p:nvPr>
        </p:nvGrpSpPr>
        <p:grpSpPr>
          <a:xfrm>
            <a:off x="5187002" y="2377388"/>
            <a:ext cx="570170" cy="707886"/>
            <a:chOff x="10608342" y="5053054"/>
            <a:chExt cx="1583658" cy="1966165"/>
          </a:xfrm>
        </p:grpSpPr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5000" lnSpcReduction="10000"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8"/>
            </p:custDataLst>
          </p:nvPr>
        </p:nvGrpSpPr>
        <p:grpSpPr>
          <a:xfrm rot="10800000">
            <a:off x="-1" y="0"/>
            <a:ext cx="12192000" cy="1244600"/>
            <a:chOff x="4001597" y="5613400"/>
            <a:chExt cx="8190403" cy="1244600"/>
          </a:xfrm>
        </p:grpSpPr>
        <p:sp>
          <p:nvSpPr>
            <p:cNvPr id="15" name="任意多边形: 形状 14"/>
            <p:cNvSpPr/>
            <p:nvPr>
              <p:custDataLst>
                <p:tags r:id="rId9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>
              <p:custDataLst>
                <p:tags r:id="rId10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500907" y="3090044"/>
            <a:ext cx="5190185" cy="740727"/>
          </a:xfrm>
        </p:spPr>
        <p:txBody>
          <a:bodyPr lIns="90170" tIns="46990" rIns="90170" bIns="0" anchor="b" anchorCtr="0">
            <a:normAutofit/>
          </a:bodyPr>
          <a:lstStyle>
            <a:lvl1pPr algn="ctr">
              <a:defRPr sz="40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500907" y="3883113"/>
            <a:ext cx="5190185" cy="1477027"/>
          </a:xfrm>
        </p:spPr>
        <p:txBody>
          <a:bodyPr lIns="90170" tIns="0" rIns="90170" bIns="4699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0608342" y="5053054"/>
            <a:ext cx="1583658" cy="1966165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3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>
              <p:custDataLst>
                <p:tags r:id="rId4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588374" y="2588654"/>
            <a:ext cx="5015250" cy="1519707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lIns="90170" tIns="46990" rIns="90170" bIns="46990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 flipH="1">
            <a:off x="8603626" y="3112882"/>
            <a:ext cx="436739" cy="542227"/>
            <a:chOff x="10608342" y="5053054"/>
            <a:chExt cx="1583658" cy="1966165"/>
          </a:xfrm>
        </p:grpSpPr>
        <p:sp>
          <p:nvSpPr>
            <p:cNvPr id="7" name="任意多边形: 形状 6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等腰三角形 7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3151635" y="3119499"/>
            <a:ext cx="436739" cy="542227"/>
            <a:chOff x="10608342" y="5053054"/>
            <a:chExt cx="1583658" cy="1966165"/>
          </a:xfrm>
        </p:grpSpPr>
        <p:sp>
          <p:nvSpPr>
            <p:cNvPr id="10" name="任意多边形: 形状 9"/>
            <p:cNvSpPr/>
            <p:nvPr>
              <p:custDataLst>
                <p:tags r:id="rId10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等腰三角形 10"/>
            <p:cNvSpPr/>
            <p:nvPr>
              <p:custDataLst>
                <p:tags r:id="rId11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170" tIns="46990" rIns="90170" bIns="46990" rtlCol="0" anchor="ctr">
              <a:normAutofit fontScale="55000" lnSpcReduction="20000"/>
            </a:bodyPr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9" name="任意多边形: 形状 8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735" y="304165"/>
            <a:ext cx="11606530" cy="624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11009630" y="351790"/>
            <a:ext cx="737870" cy="916305"/>
            <a:chOff x="10608342" y="5053054"/>
            <a:chExt cx="1583658" cy="1966165"/>
          </a:xfrm>
        </p:grpSpPr>
        <p:sp>
          <p:nvSpPr>
            <p:cNvPr id="12" name="任意多边形: 形状 11"/>
            <p:cNvSpPr/>
            <p:nvPr>
              <p:custDataLst>
                <p:tags r:id="rId4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5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grpSp>
        <p:nvGrpSpPr>
          <p:cNvPr id="14" name="组合 13"/>
          <p:cNvGrpSpPr/>
          <p:nvPr userDrawn="1">
            <p:custDataLst>
              <p:tags r:id="rId6"/>
            </p:custDataLst>
          </p:nvPr>
        </p:nvGrpSpPr>
        <p:grpSpPr>
          <a:xfrm rot="5400000">
            <a:off x="443865" y="5584825"/>
            <a:ext cx="737870" cy="916305"/>
            <a:chOff x="10608342" y="5053054"/>
            <a:chExt cx="1583658" cy="1966165"/>
          </a:xfrm>
        </p:grpSpPr>
        <p:sp>
          <p:nvSpPr>
            <p:cNvPr id="16" name="任意多边形: 形状 15"/>
            <p:cNvSpPr/>
            <p:nvPr>
              <p:custDataLst>
                <p:tags r:id="rId7"/>
              </p:custDataLst>
            </p:nvPr>
          </p:nvSpPr>
          <p:spPr>
            <a:xfrm rot="697528">
              <a:off x="10608342" y="5053054"/>
              <a:ext cx="1399913" cy="1966165"/>
            </a:xfrm>
            <a:custGeom>
              <a:avLst/>
              <a:gdLst>
                <a:gd name="connsiteX0" fmla="*/ 1399913 w 1399913"/>
                <a:gd name="connsiteY0" fmla="*/ 0 h 1966165"/>
                <a:gd name="connsiteX1" fmla="*/ 1399913 w 1399913"/>
                <a:gd name="connsiteY1" fmla="*/ 1678156 h 1966165"/>
                <a:gd name="connsiteX2" fmla="*/ 0 w 1399913"/>
                <a:gd name="connsiteY2" fmla="*/ 1966165 h 1966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913" h="1966165">
                  <a:moveTo>
                    <a:pt x="1399913" y="0"/>
                  </a:moveTo>
                  <a:lnTo>
                    <a:pt x="1399913" y="1678156"/>
                  </a:lnTo>
                  <a:lnTo>
                    <a:pt x="0" y="196616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8"/>
              </p:custDataLst>
            </p:nvPr>
          </p:nvSpPr>
          <p:spPr>
            <a:xfrm>
              <a:off x="10960100" y="5207000"/>
              <a:ext cx="1231900" cy="1651000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1" y="0"/>
            <a:ext cx="4823460" cy="769938"/>
            <a:chOff x="-1" y="0"/>
            <a:chExt cx="4823460" cy="769938"/>
          </a:xfrm>
        </p:grpSpPr>
        <p:sp>
          <p:nvSpPr>
            <p:cNvPr id="12" name="任意多边形: 形状 11"/>
            <p:cNvSpPr/>
            <p:nvPr>
              <p:custDataLst>
                <p:tags r:id="rId10"/>
              </p:custDataLst>
            </p:nvPr>
          </p:nvSpPr>
          <p:spPr>
            <a:xfrm rot="10800000">
              <a:off x="0" y="0"/>
              <a:ext cx="4823459" cy="769938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14" name="等腰三角形 13"/>
            <p:cNvSpPr/>
            <p:nvPr>
              <p:custDataLst>
                <p:tags r:id="rId11"/>
              </p:custDataLst>
            </p:nvPr>
          </p:nvSpPr>
          <p:spPr>
            <a:xfrm rot="10800000">
              <a:off x="-1" y="0"/>
              <a:ext cx="3754576" cy="562171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10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11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V="1">
            <a:off x="5921829" y="0"/>
            <a:ext cx="6270171" cy="812800"/>
            <a:chOff x="4001597" y="5613400"/>
            <a:chExt cx="8190403" cy="1244600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5" name="等腰三角形 14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520" y="669290"/>
            <a:ext cx="10976610" cy="565150"/>
          </a:xfrm>
        </p:spPr>
        <p:txBody>
          <a:bodyPr anchor="ctr"/>
          <a:lstStyle>
            <a:lvl1pPr algn="ctr">
              <a:lnSpc>
                <a:spcPct val="100000"/>
              </a:lnSpc>
              <a:defRPr sz="32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4001597" y="6045200"/>
            <a:ext cx="8190403" cy="812800"/>
            <a:chOff x="4001597" y="5613400"/>
            <a:chExt cx="8190403" cy="124460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8" name="等腰三角形 17"/>
            <p:cNvSpPr/>
            <p:nvPr>
              <p:custDataLst>
                <p:tags r:id="rId4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bg1"/>
              </a:solidFill>
              <a:latin typeface="Viner Hand ITC" panose="03070502030502020203" charset="0"/>
              <a:ea typeface="微软雅黑" panose="020B0503020204020204" charset="-122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1" u="none" strike="noStrike" kern="1200" cap="none" spc="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lnSpc>
                <a:spcPct val="130000"/>
              </a:lnSpc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5457825" cy="1529715"/>
            <a:chOff x="4001597" y="5613400"/>
            <a:chExt cx="8190403" cy="12446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  <p:sp>
          <p:nvSpPr>
            <p:cNvPr id="17" name="等腰三角形 16"/>
            <p:cNvSpPr/>
            <p:nvPr>
              <p:custDataLst>
                <p:tags r:id="rId5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 userDrawn="1">
            <p:custDataLst>
              <p:tags r:id="rId6"/>
            </p:custDataLst>
          </p:nvPr>
        </p:nvGrpSpPr>
        <p:grpSpPr>
          <a:xfrm>
            <a:off x="6734175" y="5323840"/>
            <a:ext cx="5457825" cy="1529715"/>
            <a:chOff x="4001597" y="5613400"/>
            <a:chExt cx="8190403" cy="1244600"/>
          </a:xfrm>
        </p:grpSpPr>
        <p:sp>
          <p:nvSpPr>
            <p:cNvPr id="19" name="任意多边形: 形状 18"/>
            <p:cNvSpPr/>
            <p:nvPr>
              <p:custDataLst>
                <p:tags r:id="rId7"/>
              </p:custDataLst>
            </p:nvPr>
          </p:nvSpPr>
          <p:spPr>
            <a:xfrm>
              <a:off x="4001597" y="5613400"/>
              <a:ext cx="8190402" cy="1244600"/>
            </a:xfrm>
            <a:custGeom>
              <a:avLst/>
              <a:gdLst>
                <a:gd name="connsiteX0" fmla="*/ 8190402 w 8190402"/>
                <a:gd name="connsiteY0" fmla="*/ 0 h 1244600"/>
                <a:gd name="connsiteX1" fmla="*/ 8190402 w 8190402"/>
                <a:gd name="connsiteY1" fmla="*/ 1155849 h 1244600"/>
                <a:gd name="connsiteX2" fmla="*/ 4203232 w 8190402"/>
                <a:gd name="connsiteY2" fmla="*/ 1244600 h 1244600"/>
                <a:gd name="connsiteX3" fmla="*/ 0 w 8190402"/>
                <a:gd name="connsiteY3" fmla="*/ 1244600 h 124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90402" h="1244600">
                  <a:moveTo>
                    <a:pt x="8190402" y="0"/>
                  </a:moveTo>
                  <a:lnTo>
                    <a:pt x="8190402" y="1155849"/>
                  </a:lnTo>
                  <a:lnTo>
                    <a:pt x="4203232" y="12446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8"/>
              </p:custDataLst>
            </p:nvPr>
          </p:nvSpPr>
          <p:spPr>
            <a:xfrm>
              <a:off x="5816600" y="5949254"/>
              <a:ext cx="6375400" cy="908746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60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.png"/><Relationship Id="rId1" Type="http://schemas.openxmlformats.org/officeDocument/2006/relationships/tags" Target="../tags/tag1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70.xml"/><Relationship Id="rId4" Type="http://schemas.openxmlformats.org/officeDocument/2006/relationships/image" Target="../media/image2.png"/><Relationship Id="rId3" Type="http://schemas.openxmlformats.org/officeDocument/2006/relationships/tags" Target="../tags/tag16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898650" y="2954020"/>
            <a:ext cx="8888730" cy="1118235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Software Now </a:t>
            </a:r>
            <a:br>
              <a:rPr lang="en-US" altLang="zh-CN" dirty="0" err="1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</a:br>
            <a:r>
              <a:rPr lang="zh-CN" altLang="en-US" dirty="0" err="1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第二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轮迭代汇报</a:t>
            </a:r>
            <a:endParaRPr lang="zh-CN" altLang="en-US" dirty="0"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731135" y="4563110"/>
            <a:ext cx="7117715" cy="370840"/>
          </a:xfrm>
        </p:spPr>
        <p:txBody>
          <a:bodyPr>
            <a:normAutofit fontScale="6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Arial" panose="020B0604020202020204"/>
                <a:sym typeface="+mn-lt"/>
              </a:rPr>
              <a:t>组员：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/>
                <a:sym typeface="+mn-lt"/>
              </a:rPr>
              <a:t>  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/>
                <a:sym typeface="+mn-ea"/>
              </a:rPr>
              <a:t>陈胤良   胡瑞  王乔林   邹奕杨   周恋程   谭垒鑫</a:t>
            </a:r>
            <a:endParaRPr lang="zh-CN" altLang="en-US" dirty="0"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8158598" y="5094101"/>
            <a:ext cx="2523127" cy="412826"/>
          </a:xfrm>
        </p:spPr>
        <p:txBody>
          <a:bodyPr/>
          <a:lstStyle/>
          <a:p>
            <a:r>
              <a:rPr lang="en-US" altLang="zh-CN">
                <a:sym typeface="+mn-lt"/>
              </a:rPr>
              <a:t>2023.11.7</a:t>
            </a:r>
            <a:endParaRPr lang="en-US" altLang="zh-CN">
              <a:sym typeface="+mn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340432" y="2916797"/>
            <a:ext cx="1705939" cy="10244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1705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016279" y="3420534"/>
            <a:ext cx="11158454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1705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3753053" y="3043788"/>
            <a:ext cx="734442" cy="736559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7" name="组合 42"/>
          <p:cNvGrpSpPr/>
          <p:nvPr/>
        </p:nvGrpSpPr>
        <p:grpSpPr bwMode="auto">
          <a:xfrm>
            <a:off x="6714106" y="3043788"/>
            <a:ext cx="734444" cy="736559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0" name="组合 55"/>
          <p:cNvGrpSpPr/>
          <p:nvPr/>
        </p:nvGrpSpPr>
        <p:grpSpPr bwMode="auto">
          <a:xfrm>
            <a:off x="9808503" y="3043788"/>
            <a:ext cx="736559" cy="736559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0" name="组合 7"/>
          <p:cNvGrpSpPr/>
          <p:nvPr/>
        </p:nvGrpSpPr>
        <p:grpSpPr bwMode="auto">
          <a:xfrm>
            <a:off x="6421823" y="3928685"/>
            <a:ext cx="1337310" cy="402497"/>
            <a:chOff x="4354766" y="838496"/>
            <a:chExt cx="1002390" cy="301933"/>
          </a:xfrm>
        </p:grpSpPr>
        <p:sp>
          <p:nvSpPr>
            <p:cNvPr id="33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403791" y="838496"/>
              <a:ext cx="953365" cy="287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95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智能对话</a:t>
              </a:r>
              <a:endParaRPr lang="zh-CN" altLang="en-US" sz="1895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36" y="216636"/>
            <a:ext cx="213349" cy="556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964565"/>
            <a:endParaRPr lang="zh-CN" altLang="en-US" sz="18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2567" y="288384"/>
            <a:ext cx="2702560" cy="467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035" b="1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计划实现的功能</a:t>
            </a:r>
            <a:endParaRPr lang="zh-CN" altLang="en-US" sz="3035" b="1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grpSp>
        <p:nvGrpSpPr>
          <p:cNvPr id="5" name="组合 7"/>
          <p:cNvGrpSpPr/>
          <p:nvPr/>
        </p:nvGrpSpPr>
        <p:grpSpPr bwMode="auto">
          <a:xfrm>
            <a:off x="9549297" y="2386351"/>
            <a:ext cx="1254970" cy="383540"/>
            <a:chOff x="4354766" y="860408"/>
            <a:chExt cx="940672" cy="287713"/>
          </a:xfrm>
        </p:grpSpPr>
        <p:sp>
          <p:nvSpPr>
            <p:cNvPr id="8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文本框 66"/>
            <p:cNvSpPr txBox="1">
              <a:spLocks noChangeArrowheads="1"/>
            </p:cNvSpPr>
            <p:nvPr/>
          </p:nvSpPr>
          <p:spPr bwMode="auto">
            <a:xfrm>
              <a:off x="4391831" y="860408"/>
              <a:ext cx="860552" cy="28771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95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语音转换</a:t>
              </a:r>
              <a:endParaRPr lang="zh-CN" altLang="en-US" sz="1895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1" name="组合 7"/>
          <p:cNvGrpSpPr/>
          <p:nvPr/>
        </p:nvGrpSpPr>
        <p:grpSpPr bwMode="auto">
          <a:xfrm>
            <a:off x="3405785" y="2418905"/>
            <a:ext cx="1389380" cy="389162"/>
            <a:chOff x="4302133" y="848499"/>
            <a:chExt cx="1041420" cy="291930"/>
          </a:xfrm>
        </p:grpSpPr>
        <p:sp>
          <p:nvSpPr>
            <p:cNvPr id="12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05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3" name="文本框 66"/>
            <p:cNvSpPr txBox="1">
              <a:spLocks noChangeArrowheads="1"/>
            </p:cNvSpPr>
            <p:nvPr/>
          </p:nvSpPr>
          <p:spPr bwMode="auto">
            <a:xfrm>
              <a:off x="4302133" y="848499"/>
              <a:ext cx="1041420" cy="28771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95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文本转语音</a:t>
              </a:r>
              <a:endParaRPr lang="zh-CN" altLang="en-US" sz="1895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36895" y="1699260"/>
            <a:ext cx="3012440" cy="8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5" b="1" i="0" dirty="0">
                <a:solidFill>
                  <a:srgbClr val="111111"/>
                </a:solidFill>
                <a:effectLst/>
                <a:latin typeface="-apple-system"/>
              </a:rPr>
              <a:t>用户可以通过语音或文字与智能助手进行对话、提问，得到智能助手生成的语音和文字</a:t>
            </a:r>
            <a:endParaRPr lang="zh-CN" altLang="en-US" sz="1705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8930005" y="4053840"/>
            <a:ext cx="2597150" cy="8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5" dirty="0"/>
              <a:t>用户可以将自己的音频转换为特定音色的语音信息，比方说派蒙的声音</a:t>
            </a:r>
            <a:endParaRPr lang="zh-CN" altLang="en-US" sz="1705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2907657" y="4278832"/>
            <a:ext cx="2425313" cy="88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5" b="1" i="0" dirty="0">
                <a:solidFill>
                  <a:srgbClr val="111111"/>
                </a:solidFill>
                <a:effectLst/>
                <a:latin typeface="-apple-system"/>
              </a:rPr>
              <a:t>用户可以把文本转换成目标语音，得到不同发声者音频</a:t>
            </a:r>
            <a:endParaRPr lang="zh-CN" altLang="en-US" sz="1705" b="1" dirty="0"/>
          </a:p>
        </p:txBody>
      </p:sp>
      <p:sp>
        <p:nvSpPr>
          <p:cNvPr id="18" name="箭头: 右 17"/>
          <p:cNvSpPr/>
          <p:nvPr/>
        </p:nvSpPr>
        <p:spPr>
          <a:xfrm rot="5400000">
            <a:off x="3861206" y="1750060"/>
            <a:ext cx="477920" cy="37674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9" name="箭头: 右 18"/>
          <p:cNvSpPr/>
          <p:nvPr/>
        </p:nvSpPr>
        <p:spPr>
          <a:xfrm rot="5400000" flipH="1">
            <a:off x="6891655" y="4714875"/>
            <a:ext cx="478790" cy="376555"/>
          </a:xfrm>
          <a:prstGeom prst="rightArrow">
            <a:avLst>
              <a:gd name="adj1" fmla="val 54487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1980" y="1079500"/>
            <a:ext cx="1631950" cy="523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16780" y="614200"/>
            <a:ext cx="9626400" cy="723600"/>
          </a:xfrm>
        </p:spPr>
        <p:txBody>
          <a:bodyPr>
            <a:normAutofit/>
          </a:bodyPr>
          <a:lstStyle/>
          <a:p>
            <a:r>
              <a:rPr lang="zh-CN" altLang="zh-CN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旗黑-85S" panose="00020600040101010101" pitchFamily="18" charset="-122"/>
                <a:ea typeface="汉仪旗黑-85S" panose="00020600040101010101" pitchFamily="18" charset="-122"/>
              </a:rPr>
              <a:t>项目进展</a:t>
            </a:r>
            <a:endParaRPr lang="zh-CN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汉仪旗黑-85S" panose="00020600040101010101" pitchFamily="18" charset="-122"/>
              <a:ea typeface="汉仪旗黑-85S" panose="00020600040101010101" pitchFamily="18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281113" y="1837845"/>
            <a:ext cx="9626600" cy="3445200"/>
          </a:xfrm>
        </p:spPr>
        <p:txBody>
          <a:bodyPr>
            <a:normAutofit lnSpcReduction="2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第一轮迭代：</a:t>
            </a:r>
            <a:r>
              <a:rPr lang="zh-CN" altLang="en-US" sz="2400" spc="150" dirty="0">
                <a:sym typeface="+mn-ea"/>
              </a:rPr>
              <a:t>完整</a:t>
            </a:r>
            <a:r>
              <a:rPr lang="zh-CN" alt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实现</a:t>
            </a:r>
            <a:r>
              <a:rPr lang="zh-CN" altLang="en-US" sz="2400" b="1" dirty="0">
                <a:latin typeface="Arial" panose="020B0604020202020204"/>
                <a:sym typeface="Arial" panose="020B0604020202020204"/>
              </a:rPr>
              <a:t>文本转语音</a:t>
            </a:r>
            <a:r>
              <a:rPr lang="zh-CN" altLang="en-US" sz="2400" dirty="0">
                <a:latin typeface="Arial" panose="020B0604020202020204"/>
                <a:sym typeface="Arial" panose="020B0604020202020204"/>
              </a:rPr>
              <a:t>功能，</a:t>
            </a:r>
            <a:r>
              <a:rPr lang="zh-CN" altLang="en-US" sz="2400" dirty="0">
                <a:latin typeface="Arial" panose="020B0604020202020204"/>
                <a:sym typeface="Arial" panose="020B0604020202020204"/>
              </a:rPr>
              <a:t>智能对话部分初具雏形。</a:t>
            </a:r>
            <a:endParaRPr lang="zh-CN" altLang="en-US" sz="2400" dirty="0">
              <a:latin typeface="Arial" panose="020B0604020202020204"/>
              <a:sym typeface="Arial" panose="020B0604020202020204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zh-CN" altLang="en-US" sz="2400" dirty="0">
              <a:latin typeface="Arial" panose="020B0604020202020204"/>
              <a:sym typeface="Arial" panose="020B0604020202020204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第二轮迭代：完整实现</a:t>
            </a:r>
            <a:r>
              <a:rPr lang="zh-CN" altLang="en-US" sz="2400" b="1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智能对话</a:t>
            </a:r>
            <a:r>
              <a:rPr lang="zh-CN" alt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功能，加入语音对话，解决一些界面操作的bug，ui 美化。</a:t>
            </a:r>
            <a:endParaRPr lang="zh-CN" altLang="en-US" sz="2400" spc="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zh-CN" altLang="en-US" sz="2400" spc="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CN" altLang="en-US" sz="24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第三轮迭代计划：完整实现</a:t>
            </a:r>
            <a:r>
              <a:rPr lang="zh-CN" altLang="en-US" sz="2400" b="1" dirty="0">
                <a:latin typeface="Arial" panose="020B0604020202020204"/>
                <a:sym typeface="Arial" panose="020B0604020202020204"/>
              </a:rPr>
              <a:t>语音转换</a:t>
            </a:r>
            <a:r>
              <a:rPr lang="zh-CN" altLang="en-US" sz="2400" dirty="0">
                <a:latin typeface="Arial" panose="020B0604020202020204"/>
                <a:sym typeface="Arial" panose="020B0604020202020204"/>
              </a:rPr>
              <a:t>功能</a:t>
            </a:r>
            <a:r>
              <a:rPr lang="zh-CN" altLang="en-US" sz="2400" b="1" dirty="0">
                <a:latin typeface="Arial" panose="020B0604020202020204"/>
                <a:sym typeface="Arial" panose="020B0604020202020204"/>
              </a:rPr>
              <a:t>，</a:t>
            </a:r>
            <a:r>
              <a:rPr lang="zh-CN" altLang="en-US" sz="2400" dirty="0">
                <a:latin typeface="Arial" panose="020B0604020202020204"/>
                <a:sym typeface="Arial" panose="020B0604020202020204"/>
              </a:rPr>
              <a:t>进一步优化本地</a:t>
            </a:r>
            <a:r>
              <a:rPr lang="en-US" altLang="zh-CN" sz="2400" dirty="0">
                <a:latin typeface="Arial" panose="020B0604020202020204"/>
                <a:sym typeface="Arial" panose="020B0604020202020204"/>
              </a:rPr>
              <a:t>TTS</a:t>
            </a:r>
            <a:r>
              <a:rPr lang="zh-CN" altLang="en-US" sz="2400" dirty="0">
                <a:latin typeface="Arial" panose="020B0604020202020204"/>
                <a:sym typeface="Arial" panose="020B0604020202020204"/>
              </a:rPr>
              <a:t>模型，追求更好的文本转语音效果。</a:t>
            </a:r>
            <a:endParaRPr lang="zh-CN" altLang="en-US" sz="24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/>
              <a:sym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语音对话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noProof="0" dirty="0">
                <a:sym typeface="+mn-lt"/>
              </a:rPr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2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1"/>
  <p:tag name="KSO_WM_UNIT_TYPE" val="i"/>
  <p:tag name="KSO_WM_UNIT_INDEX" val="1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8*i*6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UNIT_SHOW_EDIT_AREA_INDICATION" val="0"/>
  <p:tag name="KSO_WM_TEMPLATE_THUMBS_INDEX" val="1、2、3、11、14"/>
  <p:tag name="KSO_WM_TAG_VERSION" val="1.0"/>
  <p:tag name="KSO_WM_BEAUTIFY_FLAG" val="#wm#"/>
  <p:tag name="KSO_WM_TEMPLATE_CATEGORY" val="custom"/>
  <p:tag name="KSO_WM_TEMPLATE_INDEX" val="20202545"/>
  <p:tag name="KSO_WM_TEMPLATE_MASTER_TYPE" val="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PRESET_TEXT" val="极简大气通用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545_1*b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日期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545_1*b*3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TEMPLATE_THUMBS_INDEX" val="1、2、6、7、9、11、14、15"/>
  <p:tag name="KSO_WM_SLIDE_ID" val="custom2020254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45"/>
  <p:tag name="KSO_WM_SLIDE_LAYOUT" val="a_b"/>
  <p:tag name="KSO_WM_SLIDE_LAYOUT_CNT" val="1_3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9*a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您的正文已经经简明扼要，字字珠玑，但信息却千丝万缕、错综复杂，需要用更多的文字来表述；但请您尽可能提炼思想的精髓，否则容易造成观者的阅读压力，适得其反。&#13;正如我们都希望改变世界，希望给别人带去光明，但更多时候我们只需要播下一颗种子，自然有微风吹拂，雨露滋养。恰如其分的表达观点，往往事半功倍。为了能让您有更直观的字数感受，并进一步方便使用，我们为您标注了最适合的位置。您输入的文字到这里时，就是最佳视觉效果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5_9*f*1"/>
  <p:tag name="KSO_WM_TEMPLATE_CATEGORY" val="custom"/>
  <p:tag name="KSO_WM_TEMPLATE_INDEX" val="20202545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ID" val="custom20202545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5"/>
  <p:tag name="KSO_WM_SLIDE_LAYOUT" val="a_f"/>
  <p:tag name="KSO_WM_SLIDE_LAYOUT_CNT" val="1_1"/>
</p:tagLst>
</file>

<file path=ppt/tags/tag1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319*5118*561*56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2545_9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9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45"/>
  <p:tag name="KSO_WM_SLIDE_LAYOUT" val="a_f"/>
  <p:tag name="KSO_WM_SLIDE_LAYOUT_CNT" val="1_1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5_15*a*1"/>
  <p:tag name="KSO_WM_TEMPLATE_CATEGORY" val="custom"/>
  <p:tag name="KSO_WM_TEMPLATE_INDEX" val="20202545"/>
  <p:tag name="KSO_WM_UNIT_LAYERLEVEL" val="1"/>
  <p:tag name="KSO_WM_TAG_VERSION" val="1.0"/>
  <p:tag name="KSO_WM_BEAUTIFY_FLAG" val="#wm#"/>
  <p:tag name="KSO_WM_UNIT_PRESET_TEXT" val="THANKS"/>
</p:tagLst>
</file>

<file path=ppt/tags/tag172.xml><?xml version="1.0" encoding="utf-8"?>
<p:tagLst xmlns:p="http://schemas.openxmlformats.org/presentationml/2006/main">
  <p:tag name="KSO_WM_SLIDE_ID" val="custom20202545_15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545"/>
  <p:tag name="KSO_WM_SLIDE_LAYOUT" val="a"/>
  <p:tag name="KSO_WM_SLIDE_LAYOUT_CNT" val="1"/>
</p:tagLst>
</file>

<file path=ppt/tags/tag173.xml><?xml version="1.0" encoding="utf-8"?>
<p:tagLst xmlns:p="http://schemas.openxmlformats.org/presentationml/2006/main">
  <p:tag name="commondata" val="eyJoZGlkIjoiYjdhNjM5YjJkMWJlNjA2MDBkMjgwODI0YzA2OWU3N2Y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6*i*8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4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5C8FC7"/>
      </a:accent1>
      <a:accent2>
        <a:srgbClr val="6E82BA"/>
      </a:accent2>
      <a:accent3>
        <a:srgbClr val="8376B0"/>
      </a:accent3>
      <a:accent4>
        <a:srgbClr val="9868A3"/>
      </a:accent4>
      <a:accent5>
        <a:srgbClr val="AE5B97"/>
      </a:accent5>
      <a:accent6>
        <a:srgbClr val="C44B8A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WPS 演示</Application>
  <PresentationFormat>宽屏</PresentationFormat>
  <Paragraphs>30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2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Viner Hand ITC</vt:lpstr>
      <vt:lpstr>Arial</vt:lpstr>
      <vt:lpstr>Simply City Light</vt:lpstr>
      <vt:lpstr>Yu Gothic UI Light</vt:lpstr>
      <vt:lpstr>SimSun-ExtB</vt:lpstr>
      <vt:lpstr>-apple-system</vt:lpstr>
      <vt:lpstr>Segoe Print</vt:lpstr>
      <vt:lpstr>WPS</vt:lpstr>
      <vt:lpstr>1_Office 主题​​</vt:lpstr>
      <vt:lpstr>极简大气通用模板</vt:lpstr>
      <vt:lpstr>PowerPoint 演示文稿</vt:lpstr>
      <vt:lpstr>单击此处添加标题</vt:lpstr>
      <vt:lpstr>项目进展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lc</dc:creator>
  <cp:lastModifiedBy>冷初.</cp:lastModifiedBy>
  <cp:revision>5</cp:revision>
  <dcterms:created xsi:type="dcterms:W3CDTF">2023-11-06T16:46:00Z</dcterms:created>
  <dcterms:modified xsi:type="dcterms:W3CDTF">2023-11-06T18:15:29Z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04339B8D10E2479FA32E8BB2E608AF55_12</vt:lpwstr>
  </property>
  <property fmtid="{D5CDD505-2E9C-101B-9397-08002B2CF9AE}" pid="3" name="KSOProductBuildVer">
    <vt:lpwstr>2052-12.1.0.15712</vt:lpwstr>
  </property>
</Properties>
</file>